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83" r:id="rId3"/>
    <p:sldId id="261" r:id="rId4"/>
    <p:sldId id="257" r:id="rId5"/>
    <p:sldId id="305" r:id="rId6"/>
    <p:sldId id="258" r:id="rId7"/>
    <p:sldId id="259" r:id="rId8"/>
    <p:sldId id="260" r:id="rId9"/>
    <p:sldId id="262" r:id="rId10"/>
    <p:sldId id="306" r:id="rId11"/>
    <p:sldId id="263" r:id="rId12"/>
    <p:sldId id="264" r:id="rId13"/>
    <p:sldId id="307" r:id="rId14"/>
    <p:sldId id="308" r:id="rId15"/>
    <p:sldId id="309" r:id="rId16"/>
    <p:sldId id="285" r:id="rId17"/>
  </p:sldIdLst>
  <p:sldSz cx="9144000" cy="5143500" type="screen16x9"/>
  <p:notesSz cx="6858000" cy="9144000"/>
  <p:embeddedFontLst>
    <p:embeddedFont>
      <p:font typeface="Anton" pitchFamily="2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Staatliches" pitchFamily="2" charset="0"/>
      <p:regular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AAEB18-B792-4CF3-A92C-F511AC736731}">
  <a:tblStyle styleId="{68AAEB18-B792-4CF3-A92C-F511AC7367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4" autoAdjust="0"/>
    <p:restoredTop sz="94660"/>
  </p:normalViewPr>
  <p:slideViewPr>
    <p:cSldViewPr snapToGrid="0">
      <p:cViewPr varScale="1">
        <p:scale>
          <a:sx n="98" d="100"/>
          <a:sy n="98" d="100"/>
        </p:scale>
        <p:origin x="28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97767bb796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97767bb796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1242414e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1242414e1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1242414e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1242414e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932950" y="897550"/>
            <a:ext cx="7263900" cy="32085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18125" y="956825"/>
            <a:ext cx="67077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18125" y="3555800"/>
            <a:ext cx="6707700" cy="404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>
            <a:off x="3578850" y="1501675"/>
            <a:ext cx="4845000" cy="2255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709925" y="1583037"/>
            <a:ext cx="46113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709925" y="2360009"/>
            <a:ext cx="46113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713150" y="2861825"/>
            <a:ext cx="7717800" cy="15588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720000" y="3438606"/>
            <a:ext cx="214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2"/>
          </p:nvPr>
        </p:nvSpPr>
        <p:spPr>
          <a:xfrm>
            <a:off x="6282775" y="3438606"/>
            <a:ext cx="214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3"/>
          </p:nvPr>
        </p:nvSpPr>
        <p:spPr>
          <a:xfrm>
            <a:off x="720000" y="3043000"/>
            <a:ext cx="214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4"/>
          </p:nvPr>
        </p:nvSpPr>
        <p:spPr>
          <a:xfrm>
            <a:off x="6282775" y="3043000"/>
            <a:ext cx="214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720000" y="2375450"/>
            <a:ext cx="7704000" cy="1478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 flipH="1"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1"/>
          </p:nvPr>
        </p:nvSpPr>
        <p:spPr>
          <a:xfrm>
            <a:off x="948475" y="2883675"/>
            <a:ext cx="2221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2"/>
          </p:nvPr>
        </p:nvSpPr>
        <p:spPr>
          <a:xfrm>
            <a:off x="5973575" y="2883675"/>
            <a:ext cx="2221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3"/>
          </p:nvPr>
        </p:nvSpPr>
        <p:spPr>
          <a:xfrm>
            <a:off x="3461019" y="2883675"/>
            <a:ext cx="2221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4"/>
          </p:nvPr>
        </p:nvSpPr>
        <p:spPr>
          <a:xfrm>
            <a:off x="948475" y="2533775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5"/>
          </p:nvPr>
        </p:nvSpPr>
        <p:spPr>
          <a:xfrm>
            <a:off x="3461019" y="2533775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6"/>
          </p:nvPr>
        </p:nvSpPr>
        <p:spPr>
          <a:xfrm>
            <a:off x="5973577" y="2533775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accent4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accent4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4572000" y="1262450"/>
            <a:ext cx="3578400" cy="2769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764075" y="2392025"/>
            <a:ext cx="2083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764075" y="3207300"/>
            <a:ext cx="27321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879875" y="1534825"/>
            <a:ext cx="1061400" cy="71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720100" y="1313050"/>
            <a:ext cx="7723800" cy="3290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720000" y="1835300"/>
            <a:ext cx="4906800" cy="2346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56200" y="1957487"/>
            <a:ext cx="47706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710100" y="1276925"/>
            <a:ext cx="7717800" cy="32292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150" y="540000"/>
            <a:ext cx="77178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908374" y="2251133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1720375" y="1582348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3377302" y="2251142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189283" y="1582316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5849564" y="2251167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6661552" y="1582348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906550" y="3736050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8" hasCustomPrompt="1"/>
          </p:nvPr>
        </p:nvSpPr>
        <p:spPr>
          <a:xfrm>
            <a:off x="1718550" y="3067257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908374" y="1964044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3377252" y="1964044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5849717" y="1964069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906664" y="3448951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6"/>
          </p:nvPr>
        </p:nvSpPr>
        <p:spPr>
          <a:xfrm>
            <a:off x="3375527" y="3736098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7" hasCustomPrompt="1"/>
          </p:nvPr>
        </p:nvSpPr>
        <p:spPr>
          <a:xfrm>
            <a:off x="4187500" y="3067274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8"/>
          </p:nvPr>
        </p:nvSpPr>
        <p:spPr>
          <a:xfrm>
            <a:off x="5847789" y="3736123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9" hasCustomPrompt="1"/>
          </p:nvPr>
        </p:nvSpPr>
        <p:spPr>
          <a:xfrm>
            <a:off x="6659775" y="3067306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0"/>
          </p:nvPr>
        </p:nvSpPr>
        <p:spPr>
          <a:xfrm>
            <a:off x="3375477" y="3449001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1"/>
          </p:nvPr>
        </p:nvSpPr>
        <p:spPr>
          <a:xfrm>
            <a:off x="5847942" y="3449026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 rot="10800000">
            <a:off x="710325" y="1180250"/>
            <a:ext cx="7723200" cy="3036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1582500" y="3657399"/>
            <a:ext cx="5979000" cy="280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1582575" y="1288924"/>
            <a:ext cx="5979000" cy="19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713150" y="1312550"/>
            <a:ext cx="7717800" cy="32907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 rot="10800000" flipH="1">
            <a:off x="1840750" y="1545725"/>
            <a:ext cx="5448300" cy="22290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2195624" y="1734150"/>
            <a:ext cx="47529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>
            <a:off x="2195425" y="2396600"/>
            <a:ext cx="47529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6" r:id="rId9"/>
    <p:sldLayoutId id="2147483667" r:id="rId10"/>
    <p:sldLayoutId id="2147483671" r:id="rId11"/>
    <p:sldLayoutId id="2147483672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>
            <a:off x="1218125" y="956825"/>
            <a:ext cx="67077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LLM, Find My Fund!</a:t>
            </a:r>
            <a:r>
              <a:rPr lang="en" dirty="0"/>
              <a:t> </a:t>
            </a:r>
            <a:r>
              <a:rPr lang="en" dirty="0">
                <a:solidFill>
                  <a:schemeClr val="lt1"/>
                </a:solidFill>
              </a:rPr>
              <a:t>Project Proposal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0" name="Google Shape;220;p36"/>
          <p:cNvSpPr txBox="1">
            <a:spLocks noGrp="1"/>
          </p:cNvSpPr>
          <p:nvPr>
            <p:ph type="subTitle" idx="1"/>
          </p:nvPr>
        </p:nvSpPr>
        <p:spPr>
          <a:xfrm>
            <a:off x="1218125" y="3330912"/>
            <a:ext cx="6707700" cy="628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Hackathon Challenge – Intelligent Fund Matching using Small Language Models</a:t>
            </a:r>
            <a:endParaRPr b="1" dirty="0"/>
          </a:p>
        </p:txBody>
      </p:sp>
      <p:grpSp>
        <p:nvGrpSpPr>
          <p:cNvPr id="221" name="Google Shape;221;p36"/>
          <p:cNvGrpSpPr/>
          <p:nvPr/>
        </p:nvGrpSpPr>
        <p:grpSpPr>
          <a:xfrm>
            <a:off x="1218125" y="3216612"/>
            <a:ext cx="6707700" cy="114300"/>
            <a:chOff x="1218125" y="3106700"/>
            <a:chExt cx="6707700" cy="114300"/>
          </a:xfrm>
        </p:grpSpPr>
        <p:sp>
          <p:nvSpPr>
            <p:cNvPr id="222" name="Google Shape;222;p36"/>
            <p:cNvSpPr/>
            <p:nvPr/>
          </p:nvSpPr>
          <p:spPr>
            <a:xfrm>
              <a:off x="1218125" y="3106700"/>
              <a:ext cx="65334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19;p36">
            <a:extLst>
              <a:ext uri="{FF2B5EF4-FFF2-40B4-BE49-F238E27FC236}">
                <a16:creationId xmlns:a16="http://schemas.microsoft.com/office/drawing/2014/main" id="{315E2E76-F409-907D-E98D-041FBD627467}"/>
              </a:ext>
            </a:extLst>
          </p:cNvPr>
          <p:cNvSpPr txBox="1">
            <a:spLocks/>
          </p:cNvSpPr>
          <p:nvPr/>
        </p:nvSpPr>
        <p:spPr>
          <a:xfrm>
            <a:off x="891937" y="4074200"/>
            <a:ext cx="7185775" cy="1229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taatliches"/>
              <a:buNone/>
              <a:defRPr sz="72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TEAM</a:t>
            </a:r>
            <a:r>
              <a:rPr lang="en-US" sz="2400" dirty="0">
                <a:solidFill>
                  <a:schemeClr val="lt1"/>
                </a:solidFill>
              </a:rPr>
              <a:t> - VICTORY VORTEX</a:t>
            </a:r>
          </a:p>
          <a:p>
            <a:r>
              <a:rPr lang="en-US" sz="2400" dirty="0">
                <a:solidFill>
                  <a:schemeClr val="tx1"/>
                </a:solidFill>
              </a:rPr>
              <a:t>VENUE</a:t>
            </a:r>
            <a:r>
              <a:rPr lang="en-US" sz="2400" dirty="0">
                <a:solidFill>
                  <a:schemeClr val="lt1"/>
                </a:solidFill>
              </a:rPr>
              <a:t> - New HORIZON COLLEGE OF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9BE98-A9C2-C02B-E929-FA1034198698}"/>
              </a:ext>
            </a:extLst>
          </p:cNvPr>
          <p:cNvSpPr/>
          <p:nvPr/>
        </p:nvSpPr>
        <p:spPr>
          <a:xfrm>
            <a:off x="560832" y="292608"/>
            <a:ext cx="7644384" cy="80467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Metadata-Aware Intent Matching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70D68-E97B-304C-C697-2DF8F4B201E8}"/>
              </a:ext>
            </a:extLst>
          </p:cNvPr>
          <p:cNvSpPr/>
          <p:nvPr/>
        </p:nvSpPr>
        <p:spPr>
          <a:xfrm>
            <a:off x="560832" y="1281722"/>
            <a:ext cx="7644384" cy="324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Extracting User Intents from Query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Custom function to extract keywords like: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“infra”, “tax saving”, “large cap”, “high return”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Maps to metadata filters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📌 Code:</a:t>
            </a:r>
          </a:p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65360-90E8-B1AE-1EEF-7F75176D5856}"/>
              </a:ext>
            </a:extLst>
          </p:cNvPr>
          <p:cNvSpPr/>
          <p:nvPr/>
        </p:nvSpPr>
        <p:spPr>
          <a:xfrm>
            <a:off x="707136" y="3803904"/>
            <a:ext cx="7181088" cy="585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IN" b="1" dirty="0" err="1">
                <a:solidFill>
                  <a:schemeClr val="bg2">
                    <a:lumMod val="50000"/>
                  </a:schemeClr>
                </a:solidFill>
              </a:rPr>
              <a:t>extract_intents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(query): ...</a:t>
            </a:r>
          </a:p>
        </p:txBody>
      </p:sp>
    </p:spTree>
    <p:extLst>
      <p:ext uri="{BB962C8B-B14F-4D97-AF65-F5344CB8AC3E}">
        <p14:creationId xmlns:p14="http://schemas.microsoft.com/office/powerpoint/2010/main" val="175773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25DB79-2BA1-286E-F22A-08C72DF0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E5DFC1-104B-C574-52CB-A1460CA0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3" y="-70338"/>
            <a:ext cx="9300307" cy="52831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923D94-A096-125F-3BBA-3CB4DE55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" y="0"/>
            <a:ext cx="9079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4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BE0F56-5FF4-C028-A08D-F2CDCEBB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43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824AA-60FD-76AA-76AF-AADC27E49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"/>
            <a:ext cx="9144000" cy="51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1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875D52-D6CC-A547-22FA-ACA222B0F2AF}"/>
              </a:ext>
            </a:extLst>
          </p:cNvPr>
          <p:cNvSpPr txBox="1"/>
          <p:nvPr/>
        </p:nvSpPr>
        <p:spPr>
          <a:xfrm>
            <a:off x="2872154" y="159675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b="1" dirty="0">
                <a:solidFill>
                  <a:schemeClr val="tx1"/>
                </a:solidFill>
              </a:rPr>
              <a:t>Thanks!</a:t>
            </a:r>
            <a:endParaRPr lang="en-IN" sz="7200" b="1" dirty="0">
              <a:solidFill>
                <a:schemeClr val="tx1"/>
              </a:solidFill>
            </a:endParaRPr>
          </a:p>
        </p:txBody>
      </p:sp>
      <p:grpSp>
        <p:nvGrpSpPr>
          <p:cNvPr id="10" name="Google Shape;666;p64">
            <a:extLst>
              <a:ext uri="{FF2B5EF4-FFF2-40B4-BE49-F238E27FC236}">
                <a16:creationId xmlns:a16="http://schemas.microsoft.com/office/drawing/2014/main" id="{E422FC7E-9A41-6B9C-B0E0-0065BE58C9DC}"/>
              </a:ext>
            </a:extLst>
          </p:cNvPr>
          <p:cNvGrpSpPr/>
          <p:nvPr/>
        </p:nvGrpSpPr>
        <p:grpSpPr>
          <a:xfrm>
            <a:off x="3008923" y="2682762"/>
            <a:ext cx="3399692" cy="114325"/>
            <a:chOff x="5750575" y="3106700"/>
            <a:chExt cx="2175250" cy="114325"/>
          </a:xfrm>
        </p:grpSpPr>
        <p:sp>
          <p:nvSpPr>
            <p:cNvPr id="11" name="Google Shape;667;p64">
              <a:extLst>
                <a:ext uri="{FF2B5EF4-FFF2-40B4-BE49-F238E27FC236}">
                  <a16:creationId xmlns:a16="http://schemas.microsoft.com/office/drawing/2014/main" id="{D7E4422C-1352-DBB1-0F61-E5A96E471780}"/>
                </a:ext>
              </a:extLst>
            </p:cNvPr>
            <p:cNvSpPr/>
            <p:nvPr/>
          </p:nvSpPr>
          <p:spPr>
            <a:xfrm>
              <a:off x="5750575" y="3106725"/>
              <a:ext cx="200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8;p64">
              <a:extLst>
                <a:ext uri="{FF2B5EF4-FFF2-40B4-BE49-F238E27FC236}">
                  <a16:creationId xmlns:a16="http://schemas.microsoft.com/office/drawing/2014/main" id="{2FAE76A6-F64C-8F06-C824-60B65EEDC9C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650;p64">
            <a:extLst>
              <a:ext uri="{FF2B5EF4-FFF2-40B4-BE49-F238E27FC236}">
                <a16:creationId xmlns:a16="http://schemas.microsoft.com/office/drawing/2014/main" id="{777829A5-6063-EA45-9F7B-3597F2A35B14}"/>
              </a:ext>
            </a:extLst>
          </p:cNvPr>
          <p:cNvSpPr txBox="1">
            <a:spLocks/>
          </p:cNvSpPr>
          <p:nvPr/>
        </p:nvSpPr>
        <p:spPr>
          <a:xfrm>
            <a:off x="2731349" y="3310465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</a:rPr>
              <a:t>Do you have any questions?</a:t>
            </a:r>
          </a:p>
        </p:txBody>
      </p:sp>
      <p:grpSp>
        <p:nvGrpSpPr>
          <p:cNvPr id="14" name="Google Shape;652;p64">
            <a:extLst>
              <a:ext uri="{FF2B5EF4-FFF2-40B4-BE49-F238E27FC236}">
                <a16:creationId xmlns:a16="http://schemas.microsoft.com/office/drawing/2014/main" id="{2CDEAC1B-2E44-1D32-CD34-C1CB7CC814A5}"/>
              </a:ext>
            </a:extLst>
          </p:cNvPr>
          <p:cNvGrpSpPr/>
          <p:nvPr/>
        </p:nvGrpSpPr>
        <p:grpSpPr>
          <a:xfrm>
            <a:off x="4054977" y="3019851"/>
            <a:ext cx="1027628" cy="274781"/>
            <a:chOff x="4051877" y="3387914"/>
            <a:chExt cx="1027628" cy="274781"/>
          </a:xfrm>
        </p:grpSpPr>
        <p:grpSp>
          <p:nvGrpSpPr>
            <p:cNvPr id="15" name="Google Shape;653;p64">
              <a:extLst>
                <a:ext uri="{FF2B5EF4-FFF2-40B4-BE49-F238E27FC236}">
                  <a16:creationId xmlns:a16="http://schemas.microsoft.com/office/drawing/2014/main" id="{C97C80DD-92E7-C770-5886-486DDB15D28E}"/>
                </a:ext>
              </a:extLst>
            </p:cNvPr>
            <p:cNvGrpSpPr/>
            <p:nvPr/>
          </p:nvGrpSpPr>
          <p:grpSpPr>
            <a:xfrm>
              <a:off x="4804725" y="3387914"/>
              <a:ext cx="274780" cy="274780"/>
              <a:chOff x="1379798" y="1723250"/>
              <a:chExt cx="397887" cy="397887"/>
            </a:xfrm>
          </p:grpSpPr>
          <p:sp>
            <p:nvSpPr>
              <p:cNvPr id="23" name="Google Shape;654;p64">
                <a:extLst>
                  <a:ext uri="{FF2B5EF4-FFF2-40B4-BE49-F238E27FC236}">
                    <a16:creationId xmlns:a16="http://schemas.microsoft.com/office/drawing/2014/main" id="{A135A700-EE4D-C4DC-2DE4-83FE2D9BADF6}"/>
                  </a:ext>
                </a:extLst>
              </p:cNvPr>
              <p:cNvSpPr/>
              <p:nvPr/>
            </p:nvSpPr>
            <p:spPr>
              <a:xfrm>
                <a:off x="1462169" y="1793977"/>
                <a:ext cx="23354" cy="2331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17" extrusionOk="0">
                    <a:moveTo>
                      <a:pt x="559" y="1"/>
                    </a:moveTo>
                    <a:cubicBezTo>
                      <a:pt x="251" y="1"/>
                      <a:pt x="0" y="250"/>
                      <a:pt x="0" y="558"/>
                    </a:cubicBezTo>
                    <a:cubicBezTo>
                      <a:pt x="0" y="866"/>
                      <a:pt x="251" y="1117"/>
                      <a:pt x="559" y="1117"/>
                    </a:cubicBezTo>
                    <a:cubicBezTo>
                      <a:pt x="867" y="1117"/>
                      <a:pt x="1118" y="866"/>
                      <a:pt x="1118" y="558"/>
                    </a:cubicBezTo>
                    <a:cubicBezTo>
                      <a:pt x="1118" y="250"/>
                      <a:pt x="867" y="1"/>
                      <a:pt x="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4" name="Google Shape;655;p64">
                <a:extLst>
                  <a:ext uri="{FF2B5EF4-FFF2-40B4-BE49-F238E27FC236}">
                    <a16:creationId xmlns:a16="http://schemas.microsoft.com/office/drawing/2014/main" id="{B841F71D-163C-86F7-2C87-F540A1AD6C4C}"/>
                  </a:ext>
                </a:extLst>
              </p:cNvPr>
              <p:cNvSpPr/>
              <p:nvPr/>
            </p:nvSpPr>
            <p:spPr>
              <a:xfrm>
                <a:off x="1379798" y="1723250"/>
                <a:ext cx="39788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5" h="19065" extrusionOk="0">
                    <a:moveTo>
                      <a:pt x="4506" y="2271"/>
                    </a:moveTo>
                    <a:cubicBezTo>
                      <a:pt x="5429" y="2271"/>
                      <a:pt x="6181" y="3023"/>
                      <a:pt x="6181" y="3947"/>
                    </a:cubicBezTo>
                    <a:cubicBezTo>
                      <a:pt x="6181" y="4872"/>
                      <a:pt x="5429" y="5622"/>
                      <a:pt x="4506" y="5622"/>
                    </a:cubicBezTo>
                    <a:cubicBezTo>
                      <a:pt x="3583" y="5622"/>
                      <a:pt x="2831" y="4872"/>
                      <a:pt x="2831" y="3947"/>
                    </a:cubicBezTo>
                    <a:cubicBezTo>
                      <a:pt x="2831" y="3023"/>
                      <a:pt x="3583" y="2271"/>
                      <a:pt x="4506" y="2271"/>
                    </a:cubicBezTo>
                    <a:close/>
                    <a:moveTo>
                      <a:pt x="5622" y="6740"/>
                    </a:moveTo>
                    <a:cubicBezTo>
                      <a:pt x="5932" y="6740"/>
                      <a:pt x="6181" y="6989"/>
                      <a:pt x="6181" y="7299"/>
                    </a:cubicBezTo>
                    <a:lnTo>
                      <a:pt x="6181" y="16234"/>
                    </a:lnTo>
                    <a:cubicBezTo>
                      <a:pt x="6181" y="16544"/>
                      <a:pt x="5932" y="16793"/>
                      <a:pt x="5622" y="16793"/>
                    </a:cubicBezTo>
                    <a:lnTo>
                      <a:pt x="3388" y="16793"/>
                    </a:lnTo>
                    <a:cubicBezTo>
                      <a:pt x="3080" y="16793"/>
                      <a:pt x="2831" y="16544"/>
                      <a:pt x="2831" y="16234"/>
                    </a:cubicBezTo>
                    <a:lnTo>
                      <a:pt x="2831" y="7299"/>
                    </a:lnTo>
                    <a:cubicBezTo>
                      <a:pt x="2831" y="6989"/>
                      <a:pt x="3080" y="6740"/>
                      <a:pt x="3388" y="6740"/>
                    </a:cubicBezTo>
                    <a:close/>
                    <a:moveTo>
                      <a:pt x="12596" y="6721"/>
                    </a:moveTo>
                    <a:cubicBezTo>
                      <a:pt x="12811" y="6721"/>
                      <a:pt x="13027" y="6739"/>
                      <a:pt x="13241" y="6774"/>
                    </a:cubicBezTo>
                    <a:cubicBezTo>
                      <a:pt x="15058" y="7069"/>
                      <a:pt x="16235" y="8557"/>
                      <a:pt x="16235" y="10223"/>
                    </a:cubicBezTo>
                    <a:lnTo>
                      <a:pt x="16235" y="16234"/>
                    </a:lnTo>
                    <a:cubicBezTo>
                      <a:pt x="16235" y="16544"/>
                      <a:pt x="15985" y="16793"/>
                      <a:pt x="15676" y="16793"/>
                    </a:cubicBezTo>
                    <a:lnTo>
                      <a:pt x="13441" y="16793"/>
                    </a:lnTo>
                    <a:cubicBezTo>
                      <a:pt x="13133" y="16793"/>
                      <a:pt x="12884" y="16544"/>
                      <a:pt x="12884" y="16234"/>
                    </a:cubicBezTo>
                    <a:lnTo>
                      <a:pt x="12884" y="11209"/>
                    </a:lnTo>
                    <a:cubicBezTo>
                      <a:pt x="12884" y="10593"/>
                      <a:pt x="12382" y="10091"/>
                      <a:pt x="11766" y="10091"/>
                    </a:cubicBezTo>
                    <a:cubicBezTo>
                      <a:pt x="11150" y="10091"/>
                      <a:pt x="10650" y="10593"/>
                      <a:pt x="10650" y="11209"/>
                    </a:cubicBezTo>
                    <a:lnTo>
                      <a:pt x="10650" y="16234"/>
                    </a:lnTo>
                    <a:cubicBezTo>
                      <a:pt x="10650" y="16544"/>
                      <a:pt x="10399" y="16793"/>
                      <a:pt x="10091" y="16793"/>
                    </a:cubicBezTo>
                    <a:lnTo>
                      <a:pt x="7857" y="16793"/>
                    </a:lnTo>
                    <a:cubicBezTo>
                      <a:pt x="7547" y="16793"/>
                      <a:pt x="7298" y="16544"/>
                      <a:pt x="7298" y="16234"/>
                    </a:cubicBezTo>
                    <a:lnTo>
                      <a:pt x="7298" y="7299"/>
                    </a:lnTo>
                    <a:cubicBezTo>
                      <a:pt x="7298" y="6989"/>
                      <a:pt x="7547" y="6740"/>
                      <a:pt x="7857" y="6740"/>
                    </a:cubicBezTo>
                    <a:lnTo>
                      <a:pt x="10091" y="6740"/>
                    </a:lnTo>
                    <a:cubicBezTo>
                      <a:pt x="10377" y="6740"/>
                      <a:pt x="10613" y="6956"/>
                      <a:pt x="10644" y="7234"/>
                    </a:cubicBezTo>
                    <a:cubicBezTo>
                      <a:pt x="11219" y="6901"/>
                      <a:pt x="11901" y="6721"/>
                      <a:pt x="12596" y="6721"/>
                    </a:cubicBezTo>
                    <a:close/>
                    <a:moveTo>
                      <a:pt x="2831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31" y="19065"/>
                    </a:cubicBezTo>
                    <a:lnTo>
                      <a:pt x="16235" y="19065"/>
                    </a:lnTo>
                    <a:cubicBezTo>
                      <a:pt x="17774" y="19065"/>
                      <a:pt x="19065" y="17775"/>
                      <a:pt x="19065" y="16234"/>
                    </a:cubicBezTo>
                    <a:lnTo>
                      <a:pt x="19065" y="2831"/>
                    </a:lnTo>
                    <a:cubicBezTo>
                      <a:pt x="19065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5" name="Google Shape;656;p64">
                <a:extLst>
                  <a:ext uri="{FF2B5EF4-FFF2-40B4-BE49-F238E27FC236}">
                    <a16:creationId xmlns:a16="http://schemas.microsoft.com/office/drawing/2014/main" id="{366B5C01-12E4-D2DB-8CE6-44970AA5AC8D}"/>
                  </a:ext>
                </a:extLst>
              </p:cNvPr>
              <p:cNvSpPr/>
              <p:nvPr/>
            </p:nvSpPr>
            <p:spPr>
              <a:xfrm>
                <a:off x="1555413" y="1886846"/>
                <a:ext cx="139912" cy="163558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837" extrusionOk="0">
                    <a:moveTo>
                      <a:pt x="4182" y="0"/>
                    </a:moveTo>
                    <a:cubicBezTo>
                      <a:pt x="3474" y="0"/>
                      <a:pt x="2782" y="261"/>
                      <a:pt x="2332" y="711"/>
                    </a:cubicBezTo>
                    <a:cubicBezTo>
                      <a:pt x="2108" y="935"/>
                      <a:pt x="1938" y="1142"/>
                      <a:pt x="1686" y="1142"/>
                    </a:cubicBezTo>
                    <a:cubicBezTo>
                      <a:pt x="1618" y="1142"/>
                      <a:pt x="1544" y="1127"/>
                      <a:pt x="1462" y="1093"/>
                    </a:cubicBezTo>
                    <a:cubicBezTo>
                      <a:pt x="1253" y="1006"/>
                      <a:pt x="1117" y="803"/>
                      <a:pt x="1117" y="576"/>
                    </a:cubicBezTo>
                    <a:lnTo>
                      <a:pt x="1117" y="17"/>
                    </a:lnTo>
                    <a:lnTo>
                      <a:pt x="1" y="17"/>
                    </a:lnTo>
                    <a:lnTo>
                      <a:pt x="1" y="7836"/>
                    </a:lnTo>
                    <a:lnTo>
                      <a:pt x="1117" y="7836"/>
                    </a:lnTo>
                    <a:lnTo>
                      <a:pt x="1117" y="3370"/>
                    </a:lnTo>
                    <a:cubicBezTo>
                      <a:pt x="1117" y="2137"/>
                      <a:pt x="2120" y="1135"/>
                      <a:pt x="3351" y="1135"/>
                    </a:cubicBezTo>
                    <a:cubicBezTo>
                      <a:pt x="4584" y="1135"/>
                      <a:pt x="5585" y="2137"/>
                      <a:pt x="5585" y="3370"/>
                    </a:cubicBezTo>
                    <a:lnTo>
                      <a:pt x="5585" y="7836"/>
                    </a:lnTo>
                    <a:lnTo>
                      <a:pt x="6703" y="7836"/>
                    </a:lnTo>
                    <a:lnTo>
                      <a:pt x="6703" y="2384"/>
                    </a:lnTo>
                    <a:cubicBezTo>
                      <a:pt x="6703" y="1266"/>
                      <a:pt x="5932" y="245"/>
                      <a:pt x="4648" y="38"/>
                    </a:cubicBezTo>
                    <a:cubicBezTo>
                      <a:pt x="4493" y="13"/>
                      <a:pt x="4337" y="0"/>
                      <a:pt x="41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Google Shape;657;p64">
                <a:extLst>
                  <a:ext uri="{FF2B5EF4-FFF2-40B4-BE49-F238E27FC236}">
                    <a16:creationId xmlns:a16="http://schemas.microsoft.com/office/drawing/2014/main" id="{21151EE7-DF48-954B-62E7-F46DE2E50F56}"/>
                  </a:ext>
                </a:extLst>
              </p:cNvPr>
              <p:cNvSpPr/>
              <p:nvPr/>
            </p:nvSpPr>
            <p:spPr>
              <a:xfrm>
                <a:off x="1462169" y="1887200"/>
                <a:ext cx="23354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7820" extrusionOk="0">
                    <a:moveTo>
                      <a:pt x="0" y="0"/>
                    </a:moveTo>
                    <a:lnTo>
                      <a:pt x="0" y="7819"/>
                    </a:lnTo>
                    <a:lnTo>
                      <a:pt x="1118" y="781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6" name="Google Shape;658;p64">
              <a:extLst>
                <a:ext uri="{FF2B5EF4-FFF2-40B4-BE49-F238E27FC236}">
                  <a16:creationId xmlns:a16="http://schemas.microsoft.com/office/drawing/2014/main" id="{C6BC34BD-8219-28C0-110A-801EA60F4ED4}"/>
                </a:ext>
              </a:extLst>
            </p:cNvPr>
            <p:cNvGrpSpPr/>
            <p:nvPr/>
          </p:nvGrpSpPr>
          <p:grpSpPr>
            <a:xfrm>
              <a:off x="4051877" y="3387914"/>
              <a:ext cx="274795" cy="274780"/>
              <a:chOff x="266768" y="1721375"/>
              <a:chExt cx="397907" cy="397887"/>
            </a:xfrm>
          </p:grpSpPr>
          <p:sp>
            <p:nvSpPr>
              <p:cNvPr id="21" name="Google Shape;659;p64">
                <a:extLst>
                  <a:ext uri="{FF2B5EF4-FFF2-40B4-BE49-F238E27FC236}">
                    <a16:creationId xmlns:a16="http://schemas.microsoft.com/office/drawing/2014/main" id="{C58D04C4-D55E-32DF-6B5C-D61155F01CBF}"/>
                  </a:ext>
                </a:extLst>
              </p:cNvPr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2" name="Google Shape;660;p64">
                <a:extLst>
                  <a:ext uri="{FF2B5EF4-FFF2-40B4-BE49-F238E27FC236}">
                    <a16:creationId xmlns:a16="http://schemas.microsoft.com/office/drawing/2014/main" id="{4A43FB6F-D24A-6C4C-309F-4AF5246C32C4}"/>
                  </a:ext>
                </a:extLst>
              </p:cNvPr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7" name="Google Shape;661;p64">
              <a:extLst>
                <a:ext uri="{FF2B5EF4-FFF2-40B4-BE49-F238E27FC236}">
                  <a16:creationId xmlns:a16="http://schemas.microsoft.com/office/drawing/2014/main" id="{89432F46-DE53-5EBC-A62B-048FCDEEA34C}"/>
                </a:ext>
              </a:extLst>
            </p:cNvPr>
            <p:cNvGrpSpPr/>
            <p:nvPr/>
          </p:nvGrpSpPr>
          <p:grpSpPr>
            <a:xfrm>
              <a:off x="4428314" y="3387914"/>
              <a:ext cx="274766" cy="274780"/>
              <a:chOff x="864491" y="1723250"/>
              <a:chExt cx="397866" cy="397887"/>
            </a:xfrm>
          </p:grpSpPr>
          <p:sp>
            <p:nvSpPr>
              <p:cNvPr id="18" name="Google Shape;662;p64">
                <a:extLst>
                  <a:ext uri="{FF2B5EF4-FFF2-40B4-BE49-F238E27FC236}">
                    <a16:creationId xmlns:a16="http://schemas.microsoft.com/office/drawing/2014/main" id="{C1029AB8-E069-3E13-FD0D-2B99A896A106}"/>
                  </a:ext>
                </a:extLst>
              </p:cNvPr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" name="Google Shape;663;p64">
                <a:extLst>
                  <a:ext uri="{FF2B5EF4-FFF2-40B4-BE49-F238E27FC236}">
                    <a16:creationId xmlns:a16="http://schemas.microsoft.com/office/drawing/2014/main" id="{4C1098DE-474A-3D78-E217-2024422E908D}"/>
                  </a:ext>
                </a:extLst>
              </p:cNvPr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0" name="Google Shape;664;p64">
                <a:extLst>
                  <a:ext uri="{FF2B5EF4-FFF2-40B4-BE49-F238E27FC236}">
                    <a16:creationId xmlns:a16="http://schemas.microsoft.com/office/drawing/2014/main" id="{3F0AB51C-C4F8-76D1-7A1B-10019163DEE9}"/>
                  </a:ext>
                </a:extLst>
              </p:cNvPr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1"/>
                </a:solidFill>
              </a:rPr>
              <a:t>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7" name="Google Shape;637;p63"/>
          <p:cNvSpPr txBox="1">
            <a:spLocks noGrp="1"/>
          </p:cNvSpPr>
          <p:nvPr>
            <p:ph type="subTitle" idx="1"/>
          </p:nvPr>
        </p:nvSpPr>
        <p:spPr>
          <a:xfrm>
            <a:off x="551726" y="3733370"/>
            <a:ext cx="214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 Support and PowerPoints</a:t>
            </a:r>
            <a:endParaRPr dirty="0"/>
          </a:p>
        </p:txBody>
      </p:sp>
      <p:sp>
        <p:nvSpPr>
          <p:cNvPr id="639" name="Google Shape;639;p63"/>
          <p:cNvSpPr txBox="1">
            <a:spLocks noGrp="1"/>
          </p:cNvSpPr>
          <p:nvPr>
            <p:ph type="subTitle" idx="3"/>
          </p:nvPr>
        </p:nvSpPr>
        <p:spPr>
          <a:xfrm>
            <a:off x="551726" y="3337764"/>
            <a:ext cx="214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Surya </a:t>
            </a:r>
            <a:endParaRPr dirty="0"/>
          </a:p>
        </p:txBody>
      </p:sp>
      <p:pic>
        <p:nvPicPr>
          <p:cNvPr id="641" name="Google Shape;641;p63"/>
          <p:cNvPicPr preferRelativeResize="0"/>
          <p:nvPr/>
        </p:nvPicPr>
        <p:blipFill rotWithShape="1">
          <a:blip r:embed="rId3">
            <a:alphaModFix/>
          </a:blip>
          <a:srcRect l="37163" t="21963" r="30044" b="8904"/>
          <a:stretch/>
        </p:blipFill>
        <p:spPr>
          <a:xfrm>
            <a:off x="1207645" y="1372169"/>
            <a:ext cx="1485181" cy="17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3"/>
          <p:cNvPicPr preferRelativeResize="0"/>
          <p:nvPr/>
        </p:nvPicPr>
        <p:blipFill rotWithShape="1">
          <a:blip r:embed="rId4">
            <a:alphaModFix/>
          </a:blip>
          <a:srcRect l="31983" t="7723" r="24250"/>
          <a:stretch/>
        </p:blipFill>
        <p:spPr>
          <a:xfrm>
            <a:off x="5047965" y="1399964"/>
            <a:ext cx="1358505" cy="17642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" name="Google Shape;643;p63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644" name="Google Shape;644;p63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642;p63">
            <a:extLst>
              <a:ext uri="{FF2B5EF4-FFF2-40B4-BE49-F238E27FC236}">
                <a16:creationId xmlns:a16="http://schemas.microsoft.com/office/drawing/2014/main" id="{F37F792F-36AE-3C24-CAAB-57BD7E4D41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983" t="7723" r="24250"/>
          <a:stretch/>
        </p:blipFill>
        <p:spPr>
          <a:xfrm>
            <a:off x="3275280" y="1386722"/>
            <a:ext cx="1358505" cy="176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42;p63">
            <a:extLst>
              <a:ext uri="{FF2B5EF4-FFF2-40B4-BE49-F238E27FC236}">
                <a16:creationId xmlns:a16="http://schemas.microsoft.com/office/drawing/2014/main" id="{2C126F27-8BB6-74EF-0E0A-D8FB6F7E37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983" t="7723" r="24250"/>
          <a:stretch/>
        </p:blipFill>
        <p:spPr>
          <a:xfrm>
            <a:off x="6735920" y="1413206"/>
            <a:ext cx="1358505" cy="17642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37;p63">
            <a:extLst>
              <a:ext uri="{FF2B5EF4-FFF2-40B4-BE49-F238E27FC236}">
                <a16:creationId xmlns:a16="http://schemas.microsoft.com/office/drawing/2014/main" id="{BE1D2FC9-7DF8-1DD7-D91F-7FF5A4A6F687}"/>
              </a:ext>
            </a:extLst>
          </p:cNvPr>
          <p:cNvSpPr txBox="1">
            <a:spLocks/>
          </p:cNvSpPr>
          <p:nvPr/>
        </p:nvSpPr>
        <p:spPr>
          <a:xfrm>
            <a:off x="2492685" y="3733370"/>
            <a:ext cx="21411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IN" dirty="0"/>
              <a:t>Back-End Lead and UI/UX Design</a:t>
            </a:r>
          </a:p>
        </p:txBody>
      </p:sp>
      <p:sp>
        <p:nvSpPr>
          <p:cNvPr id="5" name="Google Shape;639;p63">
            <a:extLst>
              <a:ext uri="{FF2B5EF4-FFF2-40B4-BE49-F238E27FC236}">
                <a16:creationId xmlns:a16="http://schemas.microsoft.com/office/drawing/2014/main" id="{B6E2D0CD-20A6-7107-D52B-3FB423D34F8F}"/>
              </a:ext>
            </a:extLst>
          </p:cNvPr>
          <p:cNvSpPr txBox="1">
            <a:spLocks/>
          </p:cNvSpPr>
          <p:nvPr/>
        </p:nvSpPr>
        <p:spPr>
          <a:xfrm>
            <a:off x="2492685" y="3337764"/>
            <a:ext cx="21411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IN" dirty="0"/>
              <a:t>Sreejith </a:t>
            </a:r>
          </a:p>
        </p:txBody>
      </p:sp>
      <p:sp>
        <p:nvSpPr>
          <p:cNvPr id="6" name="Google Shape;637;p63">
            <a:extLst>
              <a:ext uri="{FF2B5EF4-FFF2-40B4-BE49-F238E27FC236}">
                <a16:creationId xmlns:a16="http://schemas.microsoft.com/office/drawing/2014/main" id="{E8F619C9-AA03-FDB5-EA18-A8A1314A8902}"/>
              </a:ext>
            </a:extLst>
          </p:cNvPr>
          <p:cNvSpPr txBox="1">
            <a:spLocks/>
          </p:cNvSpPr>
          <p:nvPr/>
        </p:nvSpPr>
        <p:spPr>
          <a:xfrm>
            <a:off x="4265370" y="3733370"/>
            <a:ext cx="21411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IN" dirty="0"/>
              <a:t>Front-End and Support Role</a:t>
            </a:r>
          </a:p>
        </p:txBody>
      </p:sp>
      <p:sp>
        <p:nvSpPr>
          <p:cNvPr id="7" name="Google Shape;639;p63">
            <a:extLst>
              <a:ext uri="{FF2B5EF4-FFF2-40B4-BE49-F238E27FC236}">
                <a16:creationId xmlns:a16="http://schemas.microsoft.com/office/drawing/2014/main" id="{FEC4B60E-2477-0C5F-44C1-E69390F3EF94}"/>
              </a:ext>
            </a:extLst>
          </p:cNvPr>
          <p:cNvSpPr txBox="1">
            <a:spLocks/>
          </p:cNvSpPr>
          <p:nvPr/>
        </p:nvSpPr>
        <p:spPr>
          <a:xfrm>
            <a:off x="4265370" y="3337764"/>
            <a:ext cx="21411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IN" dirty="0" err="1"/>
              <a:t>Moneesh</a:t>
            </a:r>
            <a:r>
              <a:rPr lang="en-IN" dirty="0"/>
              <a:t> </a:t>
            </a:r>
          </a:p>
        </p:txBody>
      </p:sp>
      <p:sp>
        <p:nvSpPr>
          <p:cNvPr id="16" name="Google Shape;637;p63">
            <a:extLst>
              <a:ext uri="{FF2B5EF4-FFF2-40B4-BE49-F238E27FC236}">
                <a16:creationId xmlns:a16="http://schemas.microsoft.com/office/drawing/2014/main" id="{3AAD5935-D63A-420C-EBF8-C7B387B2F0DB}"/>
              </a:ext>
            </a:extLst>
          </p:cNvPr>
          <p:cNvSpPr txBox="1">
            <a:spLocks/>
          </p:cNvSpPr>
          <p:nvPr/>
        </p:nvSpPr>
        <p:spPr>
          <a:xfrm>
            <a:off x="5953325" y="3733370"/>
            <a:ext cx="21411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IN" dirty="0"/>
              <a:t>Front-End and</a:t>
            </a:r>
          </a:p>
          <a:p>
            <a:pPr marL="0" indent="0"/>
            <a:r>
              <a:rPr lang="en-IN" dirty="0"/>
              <a:t>Creative Dept</a:t>
            </a:r>
          </a:p>
        </p:txBody>
      </p:sp>
      <p:sp>
        <p:nvSpPr>
          <p:cNvPr id="17" name="Google Shape;639;p63">
            <a:extLst>
              <a:ext uri="{FF2B5EF4-FFF2-40B4-BE49-F238E27FC236}">
                <a16:creationId xmlns:a16="http://schemas.microsoft.com/office/drawing/2014/main" id="{77575C16-2231-5169-3807-3FB8FC2DDB90}"/>
              </a:ext>
            </a:extLst>
          </p:cNvPr>
          <p:cNvSpPr txBox="1">
            <a:spLocks/>
          </p:cNvSpPr>
          <p:nvPr/>
        </p:nvSpPr>
        <p:spPr>
          <a:xfrm>
            <a:off x="6023664" y="3386204"/>
            <a:ext cx="21411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IN" dirty="0"/>
              <a:t>Manoj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 flipH="1"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b="1" dirty="0"/>
              <a:t>Problem Statement</a:t>
            </a:r>
          </a:p>
        </p:txBody>
      </p:sp>
      <p:grpSp>
        <p:nvGrpSpPr>
          <p:cNvPr id="293" name="Google Shape;293;p41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294" name="Google Shape;294;p41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2D95E-874C-3EF6-F1DA-5C5751E5A3E3}"/>
              </a:ext>
            </a:extLst>
          </p:cNvPr>
          <p:cNvSpPr/>
          <p:nvPr/>
        </p:nvSpPr>
        <p:spPr>
          <a:xfrm>
            <a:off x="765006" y="1443990"/>
            <a:ext cx="7665943" cy="303047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380EFA-32CD-E950-27B6-C350F186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39423"/>
            <a:ext cx="7704000" cy="37096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</a:t>
            </a:r>
            <a:r>
              <a:rPr lang="en" dirty="0">
                <a:solidFill>
                  <a:schemeClr val="lt1"/>
                </a:solidFill>
              </a:rPr>
              <a:t>this template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33" name="Google Shape;233;p37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234" name="Google Shape;234;p37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189D0F-6FF6-56A9-3D96-BDC23AEC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63" y="308134"/>
            <a:ext cx="8051674" cy="4527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1A33E-2E24-523F-19B2-7446FE52D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9144000" cy="51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4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763892" y="423539"/>
            <a:ext cx="7717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lt1"/>
                </a:solidFill>
              </a:rPr>
              <a:t>contents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1" name="Google Shape;241;p38"/>
          <p:cNvSpPr txBox="1">
            <a:spLocks noGrp="1"/>
          </p:cNvSpPr>
          <p:nvPr>
            <p:ph type="title" idx="2"/>
          </p:nvPr>
        </p:nvSpPr>
        <p:spPr>
          <a:xfrm>
            <a:off x="1720375" y="1582348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2" name="Google Shape;242;p38"/>
          <p:cNvSpPr txBox="1">
            <a:spLocks noGrp="1"/>
          </p:cNvSpPr>
          <p:nvPr>
            <p:ph type="subTitle" idx="5"/>
          </p:nvPr>
        </p:nvSpPr>
        <p:spPr>
          <a:xfrm>
            <a:off x="5849564" y="2251167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6"/>
          </p:nvPr>
        </p:nvSpPr>
        <p:spPr>
          <a:xfrm>
            <a:off x="6661552" y="1582348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subTitle" idx="7"/>
          </p:nvPr>
        </p:nvSpPr>
        <p:spPr>
          <a:xfrm>
            <a:off x="906550" y="3736050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title" idx="8"/>
          </p:nvPr>
        </p:nvSpPr>
        <p:spPr>
          <a:xfrm>
            <a:off x="1718550" y="3067257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3"/>
          </p:nvPr>
        </p:nvSpPr>
        <p:spPr>
          <a:xfrm>
            <a:off x="3377302" y="2251142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 idx="4"/>
          </p:nvPr>
        </p:nvSpPr>
        <p:spPr>
          <a:xfrm>
            <a:off x="4189283" y="1582316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subTitle" idx="1"/>
          </p:nvPr>
        </p:nvSpPr>
        <p:spPr>
          <a:xfrm>
            <a:off x="908374" y="2251133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9"/>
          </p:nvPr>
        </p:nvSpPr>
        <p:spPr>
          <a:xfrm>
            <a:off x="908374" y="1964044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subTitle" idx="13"/>
          </p:nvPr>
        </p:nvSpPr>
        <p:spPr>
          <a:xfrm>
            <a:off x="3377252" y="1964044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subTitle" idx="14"/>
          </p:nvPr>
        </p:nvSpPr>
        <p:spPr>
          <a:xfrm>
            <a:off x="5849717" y="1964069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subTitle" idx="15"/>
          </p:nvPr>
        </p:nvSpPr>
        <p:spPr>
          <a:xfrm>
            <a:off x="906664" y="3448951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subTitle" idx="16"/>
          </p:nvPr>
        </p:nvSpPr>
        <p:spPr>
          <a:xfrm>
            <a:off x="3375527" y="3736098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title" idx="17"/>
          </p:nvPr>
        </p:nvSpPr>
        <p:spPr>
          <a:xfrm>
            <a:off x="4187500" y="3067274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type="subTitle" idx="18"/>
          </p:nvPr>
        </p:nvSpPr>
        <p:spPr>
          <a:xfrm>
            <a:off x="5847789" y="3736123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19"/>
          </p:nvPr>
        </p:nvSpPr>
        <p:spPr>
          <a:xfrm>
            <a:off x="6659775" y="3067306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subTitle" idx="20"/>
          </p:nvPr>
        </p:nvSpPr>
        <p:spPr>
          <a:xfrm>
            <a:off x="3375477" y="3449001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21"/>
          </p:nvPr>
        </p:nvSpPr>
        <p:spPr>
          <a:xfrm>
            <a:off x="5847942" y="3449026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259" name="Google Shape;259;p38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260" name="Google Shape;260;p38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DFC54A-5B78-DF39-A697-27FF4C9C672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E6020-F177-2B46-9669-4BF93B5D0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6"/>
            <a:ext cx="9144000" cy="51410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3709925" y="1583037"/>
            <a:ext cx="46113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lt1"/>
                </a:solidFill>
              </a:rPr>
              <a:t>company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7" name="Google Shape;267;p39"/>
          <p:cNvSpPr txBox="1">
            <a:spLocks noGrp="1"/>
          </p:cNvSpPr>
          <p:nvPr>
            <p:ph type="subTitle" idx="1"/>
          </p:nvPr>
        </p:nvSpPr>
        <p:spPr>
          <a:xfrm>
            <a:off x="3709925" y="2360009"/>
            <a:ext cx="46113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 dirty="0"/>
          </a:p>
        </p:txBody>
      </p:sp>
      <p:grpSp>
        <p:nvGrpSpPr>
          <p:cNvPr id="268" name="Google Shape;268;p39"/>
          <p:cNvGrpSpPr/>
          <p:nvPr/>
        </p:nvGrpSpPr>
        <p:grpSpPr>
          <a:xfrm>
            <a:off x="3787900" y="2233575"/>
            <a:ext cx="1785800" cy="114325"/>
            <a:chOff x="6140025" y="3106700"/>
            <a:chExt cx="1785800" cy="114325"/>
          </a:xfrm>
        </p:grpSpPr>
        <p:sp>
          <p:nvSpPr>
            <p:cNvPr id="269" name="Google Shape;269;p39"/>
            <p:cNvSpPr/>
            <p:nvPr/>
          </p:nvSpPr>
          <p:spPr>
            <a:xfrm>
              <a:off x="6140025" y="3106725"/>
              <a:ext cx="16116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l="2937" t="4160" r="2293" b="8242"/>
          <a:stretch/>
        </p:blipFill>
        <p:spPr>
          <a:xfrm>
            <a:off x="757075" y="1482875"/>
            <a:ext cx="2800175" cy="22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37AC52-4F02-B3D2-E877-B750D379A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0"/>
            <a:ext cx="9144000" cy="5141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4764075" y="2392025"/>
            <a:ext cx="2083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</p:txBody>
      </p:sp>
      <p:sp>
        <p:nvSpPr>
          <p:cNvPr id="277" name="Google Shape;277;p40"/>
          <p:cNvSpPr txBox="1">
            <a:spLocks noGrp="1"/>
          </p:cNvSpPr>
          <p:nvPr>
            <p:ph type="body" idx="1"/>
          </p:nvPr>
        </p:nvSpPr>
        <p:spPr>
          <a:xfrm>
            <a:off x="4764075" y="3207300"/>
            <a:ext cx="27321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278" name="Google Shape;278;p40"/>
          <p:cNvSpPr txBox="1">
            <a:spLocks noGrp="1"/>
          </p:cNvSpPr>
          <p:nvPr>
            <p:ph type="title" idx="2"/>
          </p:nvPr>
        </p:nvSpPr>
        <p:spPr>
          <a:xfrm>
            <a:off x="4879875" y="1534825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9" name="Google Shape;279;p40"/>
          <p:cNvGrpSpPr/>
          <p:nvPr/>
        </p:nvGrpSpPr>
        <p:grpSpPr>
          <a:xfrm>
            <a:off x="4879875" y="3023000"/>
            <a:ext cx="1708788" cy="114325"/>
            <a:chOff x="6217037" y="3106700"/>
            <a:chExt cx="1708788" cy="114325"/>
          </a:xfrm>
        </p:grpSpPr>
        <p:sp>
          <p:nvSpPr>
            <p:cNvPr id="280" name="Google Shape;280;p40"/>
            <p:cNvSpPr/>
            <p:nvPr/>
          </p:nvSpPr>
          <p:spPr>
            <a:xfrm>
              <a:off x="6217037" y="3106725"/>
              <a:ext cx="1534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539BCA3-47C1-9ED3-0727-BDB1F629F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1"/>
            <a:ext cx="9144000" cy="51369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2195624" y="1734150"/>
            <a:ext cx="47529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</a:t>
            </a:r>
            <a:r>
              <a:rPr lang="en" dirty="0">
                <a:solidFill>
                  <a:schemeClr val="lt1"/>
                </a:solidFill>
              </a:rPr>
              <a:t>project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1"/>
          </p:nvPr>
        </p:nvSpPr>
        <p:spPr>
          <a:xfrm>
            <a:off x="2195425" y="2396600"/>
            <a:ext cx="47529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 dirty="0"/>
          </a:p>
        </p:txBody>
      </p:sp>
      <p:grpSp>
        <p:nvGrpSpPr>
          <p:cNvPr id="302" name="Google Shape;302;p42"/>
          <p:cNvGrpSpPr/>
          <p:nvPr/>
        </p:nvGrpSpPr>
        <p:grpSpPr>
          <a:xfrm>
            <a:off x="3256200" y="2278725"/>
            <a:ext cx="2645325" cy="114325"/>
            <a:chOff x="5280500" y="3106700"/>
            <a:chExt cx="2645325" cy="114325"/>
          </a:xfrm>
        </p:grpSpPr>
        <p:sp>
          <p:nvSpPr>
            <p:cNvPr id="303" name="Google Shape;303;p42"/>
            <p:cNvSpPr/>
            <p:nvPr/>
          </p:nvSpPr>
          <p:spPr>
            <a:xfrm>
              <a:off x="5280500" y="3106725"/>
              <a:ext cx="24711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2A2F02-5B65-5A92-8C7A-7A8C8B6FFA4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05F17-E89B-FC84-8715-57FFB0B5FFA4}"/>
              </a:ext>
            </a:extLst>
          </p:cNvPr>
          <p:cNvSpPr txBox="1"/>
          <p:nvPr/>
        </p:nvSpPr>
        <p:spPr>
          <a:xfrm>
            <a:off x="451104" y="292608"/>
            <a:ext cx="8302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 Predictions in Finance</a:t>
            </a:r>
            <a:endParaRPr lang="en-IN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FA834-A3E8-EB1F-DA26-77E85D8CC4AD}"/>
              </a:ext>
            </a:extLst>
          </p:cNvPr>
          <p:cNvSpPr txBox="1"/>
          <p:nvPr/>
        </p:nvSpPr>
        <p:spPr>
          <a:xfrm>
            <a:off x="451104" y="592567"/>
            <a:ext cx="8302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83838"/>
                </a:solidFill>
                <a:effectLst/>
                <a:latin typeface="Hanken Grotesk"/>
              </a:rPr>
              <a:t>Analyzing HDFC Fund Holdings with Python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1D82B-6F17-B16E-8D91-C954BFED3EF9}"/>
              </a:ext>
            </a:extLst>
          </p:cNvPr>
          <p:cNvSpPr txBox="1"/>
          <p:nvPr/>
        </p:nvSpPr>
        <p:spPr>
          <a:xfrm>
            <a:off x="450979" y="872230"/>
            <a:ext cx="412089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800" b="1" dirty="0"/>
              <a:t>Real-World Queries &amp; Results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🧠 Input: “funds with HDFC holdings”</a:t>
            </a:r>
            <a:br>
              <a:rPr lang="en-US" sz="1800" dirty="0"/>
            </a:br>
            <a:r>
              <a:rPr lang="en-US" sz="1800" dirty="0"/>
              <a:t>✅ Output: "HDFC Equity Fund", etc. with high similarity score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E22AF-E1D4-892E-6F5F-43AF38EAD50D}"/>
              </a:ext>
            </a:extLst>
          </p:cNvPr>
          <p:cNvSpPr txBox="1"/>
          <p:nvPr/>
        </p:nvSpPr>
        <p:spPr>
          <a:xfrm>
            <a:off x="450979" y="2560118"/>
            <a:ext cx="2450717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000" dirty="0"/>
              <a:t>📌 Code: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DF4CF-D9F9-EADC-BFB2-A16F12493536}"/>
              </a:ext>
            </a:extLst>
          </p:cNvPr>
          <p:cNvSpPr/>
          <p:nvPr/>
        </p:nvSpPr>
        <p:spPr>
          <a:xfrm>
            <a:off x="609599" y="3230880"/>
            <a:ext cx="6338725" cy="120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print(results[['</a:t>
            </a:r>
            <a:r>
              <a:rPr lang="en-US" b="1" dirty="0" err="1">
                <a:solidFill>
                  <a:srgbClr val="000000"/>
                </a:solidFill>
              </a:rPr>
              <a:t>schemeName</a:t>
            </a:r>
            <a:r>
              <a:rPr lang="en-US" b="1" dirty="0">
                <a:solidFill>
                  <a:srgbClr val="000000"/>
                </a:solidFill>
              </a:rPr>
              <a:t>', '</a:t>
            </a:r>
            <a:r>
              <a:rPr lang="en-US" b="1" dirty="0" err="1">
                <a:solidFill>
                  <a:srgbClr val="000000"/>
                </a:solidFill>
              </a:rPr>
              <a:t>amcName</a:t>
            </a:r>
            <a:r>
              <a:rPr lang="en-US" b="1" dirty="0">
                <a:solidFill>
                  <a:srgbClr val="000000"/>
                </a:solidFill>
              </a:rPr>
              <a:t>', 'category', 'similarity']])</a:t>
            </a:r>
            <a:endParaRPr lang="en-IN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ackathon Project Proposal by Slidesgo">
  <a:themeElements>
    <a:clrScheme name="Simple Light">
      <a:dk1>
        <a:srgbClr val="FFFFFF"/>
      </a:dk1>
      <a:lt1>
        <a:srgbClr val="EB008B"/>
      </a:lt1>
      <a:dk2>
        <a:srgbClr val="1F1A6B"/>
      </a:dk2>
      <a:lt2>
        <a:srgbClr val="00AD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352</Words>
  <Application>Microsoft Office PowerPoint</Application>
  <PresentationFormat>On-screen Show (16:9)</PresentationFormat>
  <Paragraphs>57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Hanken Grotesk</vt:lpstr>
      <vt:lpstr>Staatliches</vt:lpstr>
      <vt:lpstr>Anton</vt:lpstr>
      <vt:lpstr>Arial</vt:lpstr>
      <vt:lpstr>Lato</vt:lpstr>
      <vt:lpstr>Work Sans</vt:lpstr>
      <vt:lpstr>Roboto</vt:lpstr>
      <vt:lpstr>Hackathon Project Proposal by Slidesgo</vt:lpstr>
      <vt:lpstr>LLM, Find My Fund! Project Proposal</vt:lpstr>
      <vt:lpstr>Our team</vt:lpstr>
      <vt:lpstr>Problem Statement</vt:lpstr>
      <vt:lpstr>Contents of this template</vt:lpstr>
      <vt:lpstr>PowerPoint Presentation</vt:lpstr>
      <vt:lpstr>Table of contents</vt:lpstr>
      <vt:lpstr>Our company</vt:lpstr>
      <vt:lpstr>THE PROJECT</vt:lpstr>
      <vt:lpstr>About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Manoj Paradesi</dc:creator>
  <cp:lastModifiedBy>Manoj Paradesi</cp:lastModifiedBy>
  <cp:revision>7</cp:revision>
  <dcterms:modified xsi:type="dcterms:W3CDTF">2025-04-12T03:08:28Z</dcterms:modified>
</cp:coreProperties>
</file>